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35" r:id="rId3"/>
    <p:sldId id="310" r:id="rId4"/>
    <p:sldId id="341" r:id="rId5"/>
    <p:sldId id="340" r:id="rId6"/>
    <p:sldId id="336" r:id="rId7"/>
    <p:sldId id="273" r:id="rId8"/>
    <p:sldId id="337" r:id="rId9"/>
    <p:sldId id="338" r:id="rId10"/>
    <p:sldId id="313" r:id="rId11"/>
    <p:sldId id="339" r:id="rId12"/>
    <p:sldId id="315" r:id="rId13"/>
    <p:sldId id="344" r:id="rId14"/>
    <p:sldId id="342" r:id="rId15"/>
    <p:sldId id="346" r:id="rId16"/>
    <p:sldId id="345" r:id="rId17"/>
    <p:sldId id="347" r:id="rId18"/>
    <p:sldId id="34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7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65830-F490-4A4A-9BC2-1C4570BA71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62435-B550-B941-9407-84EFC5BE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Alcool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a </a:t>
            </a:r>
            <a:r>
              <a:rPr lang="en-US" dirty="0" err="1" smtClean="0"/>
              <a:t>absorcao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folato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2435-B550-B941-9407-84EFC5BEFC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33.000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2435-B550-B941-9407-84EFC5BEFC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33.000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2435-B550-B941-9407-84EFC5BEFC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5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8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7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6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7DCD-6E38-644C-98AA-4701CAC6D228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E8B3-9ECF-3645-950C-CA09918C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034109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73" y="33867"/>
            <a:ext cx="5111807" cy="6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77800"/>
            <a:ext cx="66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ADENOCARCINOMA</a:t>
            </a:r>
          </a:p>
        </p:txBody>
      </p:sp>
      <p:pic>
        <p:nvPicPr>
          <p:cNvPr id="17" name="Picture 6" descr="Captura de tela 2012-06-27 às 14.5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" y="1752598"/>
            <a:ext cx="8245375" cy="332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0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2267" y="177800"/>
            <a:ext cx="665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RASTREAMENTO</a:t>
            </a:r>
          </a:p>
          <a:p>
            <a:pPr algn="ctr"/>
            <a:r>
              <a:rPr lang="en-US" sz="2800" dirty="0" err="1" smtClean="0"/>
              <a:t>Porque</a:t>
            </a:r>
            <a:r>
              <a:rPr lang="en-US" sz="2800" dirty="0" smtClean="0"/>
              <a:t> </a:t>
            </a:r>
            <a:r>
              <a:rPr lang="en-US" sz="2800" dirty="0" err="1" smtClean="0"/>
              <a:t>fazer</a:t>
            </a:r>
            <a:r>
              <a:rPr lang="en-US" sz="28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899" y="1490195"/>
            <a:ext cx="7268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Diminuição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mortalidade</a:t>
            </a:r>
            <a:r>
              <a:rPr lang="en-US" sz="2400" dirty="0" smtClean="0"/>
              <a:t> colorretal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x-none" sz="2400" dirty="0" smtClean="0"/>
              <a:t>33% em 13 anos</a:t>
            </a:r>
          </a:p>
          <a:p>
            <a:pPr marL="800100" lvl="1" indent="-342900">
              <a:buFont typeface="Arial"/>
              <a:buChar char="•"/>
            </a:pPr>
            <a:r>
              <a:rPr lang="x-none" sz="2400" dirty="0" smtClean="0"/>
              <a:t>32% em 30 anos</a:t>
            </a:r>
            <a:endParaRPr lang="en-US" sz="2400" dirty="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139267" y="3242734"/>
            <a:ext cx="3570288" cy="3281363"/>
            <a:chOff x="3120" y="272"/>
            <a:chExt cx="2249" cy="2067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2"/>
              <a:ext cx="2204" cy="2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235" y="410"/>
              <a:ext cx="1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1200" b="1">
                  <a:latin typeface="Arial Narrow" charset="0"/>
                </a:rPr>
                <a:t>1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100" y="675"/>
              <a:ext cx="2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1200" b="1">
                  <a:latin typeface="Arial Narrow" charset="0"/>
                </a:rPr>
                <a:t>0,76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055" y="945"/>
              <a:ext cx="2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1200" b="1">
                  <a:latin typeface="Arial Narrow" charset="0"/>
                </a:rPr>
                <a:t>0,65</a:t>
              </a: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7" b="69176"/>
          <a:stretch/>
        </p:blipFill>
        <p:spPr bwMode="auto">
          <a:xfrm>
            <a:off x="863601" y="3882497"/>
            <a:ext cx="33385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7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177800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 smtClean="0"/>
              <a:t>PREVENÇÃO / PROJEÇÃO</a:t>
            </a:r>
            <a:endParaRPr lang="en-US" sz="2400" dirty="0"/>
          </a:p>
        </p:txBody>
      </p:sp>
      <p:pic>
        <p:nvPicPr>
          <p:cNvPr id="2" name="Picture 1" descr="Captura de Tela 2014-12-18 às 17.5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979332"/>
            <a:ext cx="5765800" cy="1878667"/>
          </a:xfrm>
          <a:prstGeom prst="rect">
            <a:avLst/>
          </a:prstGeom>
        </p:spPr>
      </p:pic>
      <p:pic>
        <p:nvPicPr>
          <p:cNvPr id="3" name="Picture 2" descr="Captura de Tela 2014-12-18 às 17.5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193463"/>
            <a:ext cx="4065140" cy="37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2267" y="177800"/>
            <a:ext cx="665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RASTREAMENTO</a:t>
            </a:r>
          </a:p>
          <a:p>
            <a:pPr algn="ctr"/>
            <a:r>
              <a:rPr lang="en-US" sz="2800" dirty="0" err="1" smtClean="0"/>
              <a:t>Evidências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9899" y="1490195"/>
            <a:ext cx="726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9" y="1490195"/>
            <a:ext cx="7268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Pesquisa</a:t>
            </a:r>
            <a:r>
              <a:rPr lang="en-US" sz="2400" dirty="0" smtClean="0"/>
              <a:t> de </a:t>
            </a:r>
            <a:r>
              <a:rPr lang="en-US" sz="2400" dirty="0" err="1" smtClean="0"/>
              <a:t>sangue</a:t>
            </a:r>
            <a:r>
              <a:rPr lang="en-US" sz="2400" dirty="0" smtClean="0"/>
              <a:t> </a:t>
            </a:r>
            <a:r>
              <a:rPr lang="en-US" sz="2400" dirty="0" err="1" smtClean="0"/>
              <a:t>oculto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en-US" sz="2400" dirty="0" err="1" smtClean="0"/>
              <a:t>fezes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Diminui</a:t>
            </a:r>
            <a:r>
              <a:rPr lang="en-US" sz="2400" dirty="0" smtClean="0"/>
              <a:t> </a:t>
            </a:r>
            <a:r>
              <a:rPr lang="en-US" sz="2400" dirty="0" err="1" smtClean="0"/>
              <a:t>mortalidade</a:t>
            </a:r>
            <a:r>
              <a:rPr lang="en-US" sz="2400" dirty="0" smtClean="0"/>
              <a:t> com </a:t>
            </a:r>
            <a:r>
              <a:rPr lang="en-US" sz="2400" dirty="0" err="1" smtClean="0"/>
              <a:t>evidências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Retossigmoidoscopia </a:t>
            </a:r>
            <a:r>
              <a:rPr lang="en-US" sz="2400" dirty="0" err="1" smtClean="0"/>
              <a:t>flexível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Diminui</a:t>
            </a:r>
            <a:r>
              <a:rPr lang="en-US" sz="2400" dirty="0" smtClean="0"/>
              <a:t> </a:t>
            </a:r>
            <a:r>
              <a:rPr lang="en-US" sz="2400" dirty="0" err="1" smtClean="0"/>
              <a:t>mortalidade</a:t>
            </a:r>
            <a:r>
              <a:rPr lang="en-US" sz="2400" dirty="0" smtClean="0"/>
              <a:t> com </a:t>
            </a:r>
            <a:r>
              <a:rPr lang="en-US" sz="2400" dirty="0" err="1" smtClean="0"/>
              <a:t>evidências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Colonoscopia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Estudos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populacionais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andamento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816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2267" y="177800"/>
            <a:ext cx="665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ESTRATIFICAÇÃO DO RISCO</a:t>
            </a:r>
          </a:p>
          <a:p>
            <a:pPr algn="ctr"/>
            <a:r>
              <a:rPr lang="en-US" sz="2800" dirty="0" err="1" smtClean="0"/>
              <a:t>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início</a:t>
            </a:r>
            <a:r>
              <a:rPr lang="en-US" sz="2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9" y="1490195"/>
            <a:ext cx="8877301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HABITUAL &gt;&gt;&gt; 50 </a:t>
            </a:r>
            <a:r>
              <a:rPr lang="en-US" sz="2400" dirty="0" err="1" smtClean="0"/>
              <a:t>anos</a:t>
            </a:r>
            <a:r>
              <a:rPr lang="en-US" sz="2400" dirty="0" smtClean="0"/>
              <a:t> (</a:t>
            </a:r>
            <a:r>
              <a:rPr lang="en-US" sz="2400" dirty="0" err="1" smtClean="0"/>
              <a:t>parar</a:t>
            </a:r>
            <a:r>
              <a:rPr lang="en-US" sz="2400" dirty="0" smtClean="0"/>
              <a:t> </a:t>
            </a:r>
            <a:r>
              <a:rPr lang="en-US" sz="2400" dirty="0" err="1" smtClean="0"/>
              <a:t>aos</a:t>
            </a:r>
            <a:r>
              <a:rPr lang="en-US" sz="2400" dirty="0" smtClean="0"/>
              <a:t> 75 </a:t>
            </a:r>
            <a:r>
              <a:rPr lang="en-US" sz="2400" dirty="0" err="1" smtClean="0"/>
              <a:t>anos</a:t>
            </a:r>
            <a:r>
              <a:rPr lang="en-US" sz="2400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ALTO RISCO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História</a:t>
            </a:r>
            <a:r>
              <a:rPr lang="en-US" sz="2400" dirty="0" smtClean="0"/>
              <a:t> familiar &gt;&gt;&gt; 40 </a:t>
            </a:r>
            <a:r>
              <a:rPr lang="en-US" sz="2400" dirty="0" err="1" smtClean="0"/>
              <a:t>anos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10 </a:t>
            </a:r>
            <a:r>
              <a:rPr lang="en-US" sz="2400" dirty="0" err="1" smtClean="0"/>
              <a:t>anos</a:t>
            </a:r>
            <a:r>
              <a:rPr lang="en-US" sz="2400" dirty="0" smtClean="0"/>
              <a:t> antes do </a:t>
            </a:r>
            <a:r>
              <a:rPr lang="en-US" sz="2400" dirty="0" err="1" smtClean="0"/>
              <a:t>diagnóstico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Síndrome</a:t>
            </a:r>
            <a:r>
              <a:rPr lang="en-US" sz="2400" dirty="0" smtClean="0"/>
              <a:t> de Lynch (HNPCC) &gt;&gt;&gt; 21 </a:t>
            </a:r>
            <a:r>
              <a:rPr lang="en-US" sz="2400" dirty="0" err="1" smtClean="0"/>
              <a:t>anos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Polipose</a:t>
            </a:r>
            <a:r>
              <a:rPr lang="en-US" sz="2400" dirty="0" smtClean="0"/>
              <a:t> </a:t>
            </a:r>
            <a:r>
              <a:rPr lang="en-US" sz="2400" dirty="0" err="1" smtClean="0"/>
              <a:t>adenomatosa</a:t>
            </a:r>
            <a:r>
              <a:rPr lang="en-US" sz="2400" dirty="0" smtClean="0"/>
              <a:t> familiar &gt;&gt;&gt; </a:t>
            </a:r>
            <a:r>
              <a:rPr lang="en-US" sz="2400" dirty="0" err="1" smtClean="0"/>
              <a:t>Puberdade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Doença</a:t>
            </a:r>
            <a:r>
              <a:rPr lang="en-US" sz="2400" dirty="0" smtClean="0"/>
              <a:t> </a:t>
            </a:r>
            <a:r>
              <a:rPr lang="en-US" sz="2400" dirty="0" err="1" smtClean="0"/>
              <a:t>inflamatória</a:t>
            </a:r>
            <a:r>
              <a:rPr lang="en-US" sz="2400" dirty="0" smtClean="0"/>
              <a:t> intestinal &gt;&gt;&gt; 8 </a:t>
            </a:r>
            <a:r>
              <a:rPr lang="en-US" sz="2400" dirty="0" err="1" smtClean="0"/>
              <a:t>anos</a:t>
            </a:r>
            <a:r>
              <a:rPr lang="en-US" sz="2400" dirty="0" smtClean="0"/>
              <a:t> </a:t>
            </a:r>
            <a:r>
              <a:rPr lang="en-US" sz="2400" dirty="0" err="1" smtClean="0"/>
              <a:t>após</a:t>
            </a:r>
            <a:r>
              <a:rPr lang="en-US" sz="2400" dirty="0" smtClean="0"/>
              <a:t> o </a:t>
            </a:r>
            <a:r>
              <a:rPr lang="en-US" sz="2400" dirty="0" err="1" smtClean="0"/>
              <a:t>diagnóstico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0" y="1378129"/>
            <a:ext cx="5892800" cy="823204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2267" y="177800"/>
            <a:ext cx="66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FREQUÊNCIA DO RASTREIO</a:t>
            </a:r>
          </a:p>
          <a:p>
            <a:pPr algn="ctr"/>
            <a:r>
              <a:rPr lang="en-US" sz="3600" b="1" dirty="0" err="1" smtClean="0"/>
              <a:t>Sangue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oculto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fezes</a:t>
            </a:r>
            <a:endParaRPr lang="en-US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299" y="1490195"/>
            <a:ext cx="8877301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HABITUAL &gt;&gt;&gt; </a:t>
            </a:r>
            <a:r>
              <a:rPr lang="en-US" sz="2400" dirty="0" err="1" smtClean="0"/>
              <a:t>anual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ALTO RISCO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História</a:t>
            </a:r>
            <a:r>
              <a:rPr lang="en-US" sz="2400" dirty="0" smtClean="0"/>
              <a:t> familiar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Síndrome</a:t>
            </a:r>
            <a:r>
              <a:rPr lang="en-US" sz="2400" dirty="0" smtClean="0"/>
              <a:t> de Lynch (HNPCC)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Polipose</a:t>
            </a:r>
            <a:r>
              <a:rPr lang="en-US" sz="2400" dirty="0" smtClean="0"/>
              <a:t> </a:t>
            </a:r>
            <a:r>
              <a:rPr lang="en-US" sz="2400" dirty="0" err="1" smtClean="0"/>
              <a:t>adenomatosa</a:t>
            </a:r>
            <a:r>
              <a:rPr lang="en-US" sz="2400" dirty="0" smtClean="0"/>
              <a:t> familiar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Doença</a:t>
            </a:r>
            <a:r>
              <a:rPr lang="en-US" sz="2400" dirty="0" smtClean="0"/>
              <a:t> </a:t>
            </a:r>
            <a:r>
              <a:rPr lang="en-US" sz="2400" dirty="0" err="1" smtClean="0"/>
              <a:t>inflamatória</a:t>
            </a:r>
            <a:r>
              <a:rPr lang="en-US" sz="2400" dirty="0" smtClean="0"/>
              <a:t> intestinal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4299" y="3717194"/>
            <a:ext cx="4373034" cy="228500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14299" y="3717194"/>
            <a:ext cx="4373034" cy="228500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0" y="1378129"/>
            <a:ext cx="3081867" cy="823204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5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2267" y="177800"/>
            <a:ext cx="66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FREQUÊNCIA DO RASTREIO</a:t>
            </a:r>
          </a:p>
          <a:p>
            <a:pPr algn="ctr"/>
            <a:r>
              <a:rPr lang="en-US" sz="3600" b="1" dirty="0" smtClean="0"/>
              <a:t>Colonoscopia normal</a:t>
            </a:r>
            <a:endParaRPr lang="en-US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299" y="1490195"/>
            <a:ext cx="8877301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HABITUAL &gt;&gt;&gt; 10 </a:t>
            </a:r>
            <a:r>
              <a:rPr lang="en-US" sz="2400" dirty="0" err="1" smtClean="0"/>
              <a:t>anos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ALTO RISCO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História</a:t>
            </a:r>
            <a:r>
              <a:rPr lang="en-US" sz="2400" dirty="0" smtClean="0"/>
              <a:t> familiar &gt;&gt;&gt; 5 </a:t>
            </a:r>
            <a:r>
              <a:rPr lang="en-US" sz="2400" dirty="0" err="1" smtClean="0"/>
              <a:t>anos</a:t>
            </a:r>
            <a:r>
              <a:rPr lang="en-US" sz="2400" dirty="0" smtClean="0"/>
              <a:t> se </a:t>
            </a:r>
            <a:r>
              <a:rPr lang="en-US" sz="2400" dirty="0" err="1" smtClean="0"/>
              <a:t>diagnóstico</a:t>
            </a:r>
            <a:r>
              <a:rPr lang="en-US" sz="2400" dirty="0" smtClean="0"/>
              <a:t> antes dos 60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Síndrome</a:t>
            </a:r>
            <a:r>
              <a:rPr lang="en-US" sz="2400" dirty="0" smtClean="0"/>
              <a:t> de Lynch (HNPCC) &gt;&gt;&gt; </a:t>
            </a:r>
            <a:r>
              <a:rPr lang="en-US" sz="2400" dirty="0" err="1" smtClean="0"/>
              <a:t>anual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bianual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Polipose</a:t>
            </a:r>
            <a:r>
              <a:rPr lang="en-US" sz="2400" dirty="0" smtClean="0"/>
              <a:t> </a:t>
            </a:r>
            <a:r>
              <a:rPr lang="en-US" sz="2400" dirty="0" err="1" smtClean="0"/>
              <a:t>adenomatosa</a:t>
            </a:r>
            <a:r>
              <a:rPr lang="en-US" sz="2400" dirty="0" smtClean="0"/>
              <a:t> familiar &gt;&gt;&gt; </a:t>
            </a:r>
            <a:r>
              <a:rPr lang="en-US" sz="2400" dirty="0" err="1" smtClean="0"/>
              <a:t>anual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Doença</a:t>
            </a:r>
            <a:r>
              <a:rPr lang="en-US" sz="2400" dirty="0" smtClean="0"/>
              <a:t> </a:t>
            </a:r>
            <a:r>
              <a:rPr lang="en-US" sz="2400" dirty="0" err="1" smtClean="0"/>
              <a:t>inflamatória</a:t>
            </a:r>
            <a:r>
              <a:rPr lang="en-US" sz="2400" dirty="0" smtClean="0"/>
              <a:t> intestinal &gt;&gt;&gt; </a:t>
            </a:r>
            <a:r>
              <a:rPr lang="en-US" sz="2400" dirty="0" err="1" smtClean="0"/>
              <a:t>anual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0" y="1378129"/>
            <a:ext cx="3217333" cy="823204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2267" y="177800"/>
            <a:ext cx="66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FREQUÊNCIA DO RASTREIO</a:t>
            </a:r>
          </a:p>
          <a:p>
            <a:pPr algn="ctr"/>
            <a:r>
              <a:rPr lang="en-US" sz="3600" b="1" dirty="0" smtClean="0"/>
              <a:t>Colonoscopia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5" y="1539875"/>
            <a:ext cx="5119440" cy="281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27675" y="2715974"/>
            <a:ext cx="4114800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Início</a:t>
            </a:r>
            <a:r>
              <a:rPr lang="en-US" sz="2400" dirty="0" smtClean="0"/>
              <a:t>: 50 </a:t>
            </a:r>
            <a:r>
              <a:rPr lang="en-US" sz="2400" dirty="0" err="1" smtClean="0"/>
              <a:t>anos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Fim</a:t>
            </a:r>
            <a:r>
              <a:rPr lang="en-US" sz="2400" dirty="0" smtClean="0"/>
              <a:t>: 75 </a:t>
            </a:r>
            <a:r>
              <a:rPr lang="en-US" sz="2400" dirty="0" err="1" smtClean="0"/>
              <a:t>anos</a:t>
            </a:r>
            <a:endParaRPr lang="en-US" sz="2400" dirty="0" smtClean="0"/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42079"/>
              </p:ext>
            </p:extLst>
          </p:nvPr>
        </p:nvGraphicFramePr>
        <p:xfrm>
          <a:off x="255838" y="4351865"/>
          <a:ext cx="8735766" cy="2327592"/>
        </p:xfrm>
        <a:graphic>
          <a:graphicData uri="http://schemas.openxmlformats.org/drawingml/2006/table">
            <a:tbl>
              <a:tblPr/>
              <a:tblGrid>
                <a:gridCol w="5880452"/>
                <a:gridCol w="2855314"/>
              </a:tblGrid>
              <a:tr h="58189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Exames</a:t>
                      </a: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Intervalo</a:t>
                      </a: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818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PSOF </a:t>
                      </a: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anual</a:t>
                      </a: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818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Retossigmoidoscopia 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flexível + 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PSOF anual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 anos</a:t>
                      </a: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8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Colonoscopia</a:t>
                      </a: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 anos</a:t>
                      </a:r>
                    </a:p>
                  </a:txBody>
                  <a:tcPr marL="90000" marR="90000" marT="6796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8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2267" y="177800"/>
            <a:ext cx="66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CONCLUSÃO</a:t>
            </a:r>
            <a:endParaRPr lang="en-US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0607" y="1640105"/>
            <a:ext cx="878099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Inúmeras</a:t>
            </a:r>
            <a:r>
              <a:rPr lang="en-US" sz="2400" dirty="0" smtClean="0"/>
              <a:t> </a:t>
            </a:r>
            <a:r>
              <a:rPr lang="en-US" sz="2400" dirty="0" err="1" smtClean="0"/>
              <a:t>publicações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mostram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o </a:t>
            </a:r>
            <a:r>
              <a:rPr lang="en-US" sz="2400" dirty="0" err="1" smtClean="0"/>
              <a:t>rastreio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custo-efetiva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/>
              <a:t>Existem</a:t>
            </a:r>
            <a:r>
              <a:rPr lang="en-US" sz="2400" dirty="0" smtClean="0"/>
              <a:t> </a:t>
            </a:r>
            <a:r>
              <a:rPr lang="en-US" sz="2400" dirty="0" err="1" smtClean="0"/>
              <a:t>dúvidas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qual</a:t>
            </a:r>
            <a:r>
              <a:rPr lang="en-US" sz="2400" dirty="0" smtClean="0"/>
              <a:t> o </a:t>
            </a:r>
            <a:r>
              <a:rPr lang="en-US" sz="2400" dirty="0" err="1" smtClean="0"/>
              <a:t>melhor</a:t>
            </a:r>
            <a:r>
              <a:rPr lang="en-US" sz="2400" dirty="0" smtClean="0"/>
              <a:t> </a:t>
            </a:r>
            <a:r>
              <a:rPr lang="en-US" sz="2400" dirty="0" err="1" smtClean="0"/>
              <a:t>método</a:t>
            </a:r>
            <a:r>
              <a:rPr lang="en-US" sz="2400" dirty="0" smtClean="0"/>
              <a:t>: </a:t>
            </a:r>
            <a:r>
              <a:rPr lang="en-US" sz="2400" dirty="0" err="1" smtClean="0"/>
              <a:t>Custo</a:t>
            </a:r>
            <a:r>
              <a:rPr lang="en-US" sz="2400" dirty="0" smtClean="0"/>
              <a:t>/</a:t>
            </a:r>
            <a:r>
              <a:rPr lang="en-US" sz="2400" dirty="0" err="1" smtClean="0"/>
              <a:t>risco</a:t>
            </a:r>
            <a:r>
              <a:rPr lang="en-US" sz="2400" dirty="0" smtClean="0"/>
              <a:t>/</a:t>
            </a:r>
            <a:r>
              <a:rPr lang="en-US" sz="2400" dirty="0" err="1" smtClean="0"/>
              <a:t>benefício</a:t>
            </a:r>
            <a:endParaRPr lang="en-US" sz="2400" dirty="0" smtClean="0"/>
          </a:p>
        </p:txBody>
      </p:sp>
      <p:pic>
        <p:nvPicPr>
          <p:cNvPr id="7" name="Picture 6" descr="9034109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5" y="2865702"/>
            <a:ext cx="2900380" cy="38695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4644" y="598593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www.drmatheusmeyer.com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656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" y="2658596"/>
            <a:ext cx="83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PREVENÇÃO DE CÂNCER COLORRETAL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700" y="4635688"/>
            <a:ext cx="6642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Dr</a:t>
            </a:r>
            <a:r>
              <a:rPr lang="en-US" dirty="0" smtClean="0"/>
              <a:t> Matheus MMMDE Meyer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Coloproctologista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Belo Horizonte, 2015</a:t>
            </a:r>
            <a:endParaRPr lang="en-US" dirty="0"/>
          </a:p>
        </p:txBody>
      </p:sp>
      <p:pic>
        <p:nvPicPr>
          <p:cNvPr id="4" name="Picture 3" descr="IMG_01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5206513"/>
            <a:ext cx="1473200" cy="1473200"/>
          </a:xfrm>
          <a:prstGeom prst="rect">
            <a:avLst/>
          </a:prstGeom>
        </p:spPr>
      </p:pic>
      <p:pic>
        <p:nvPicPr>
          <p:cNvPr id="2" name="Picture 1" descr="logo20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70933"/>
            <a:ext cx="2048933" cy="2048933"/>
          </a:xfrm>
          <a:prstGeom prst="rect">
            <a:avLst/>
          </a:prstGeom>
        </p:spPr>
      </p:pic>
      <p:pic>
        <p:nvPicPr>
          <p:cNvPr id="6" name="Picture 5" descr="15808_804841846224513_4238749536069248854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70933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4-08-20 às 17.12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04800"/>
            <a:ext cx="8593667" cy="2578100"/>
          </a:xfrm>
          <a:prstGeom prst="rect">
            <a:avLst/>
          </a:prstGeom>
        </p:spPr>
      </p:pic>
      <p:pic>
        <p:nvPicPr>
          <p:cNvPr id="6" name="Picture 5" descr="Captura de Tela 2014-08-20 às 17.12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60541"/>
            <a:ext cx="8847665" cy="27068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4500" y="3924300"/>
            <a:ext cx="8280400" cy="1397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8267" y="6053667"/>
            <a:ext cx="755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ADENOCARCINOMA</a:t>
            </a:r>
          </a:p>
        </p:txBody>
      </p:sp>
    </p:spTree>
    <p:extLst>
      <p:ext uri="{BB962C8B-B14F-4D97-AF65-F5344CB8AC3E}">
        <p14:creationId xmlns:p14="http://schemas.microsoft.com/office/powerpoint/2010/main" val="3945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5-09-09 às 22.1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84" y="609600"/>
            <a:ext cx="48387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200" y="189131"/>
            <a:ext cx="66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PREVENÇÃO PRIMÁRIA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33716"/>
              </p:ext>
            </p:extLst>
          </p:nvPr>
        </p:nvGraphicFramePr>
        <p:xfrm>
          <a:off x="533400" y="1676400"/>
          <a:ext cx="8229600" cy="33432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Aumenta o risco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Diminui o risco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Não altera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Carne vermelha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AAS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Gordura 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Embutidos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Hormonioterapia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Frutas e vegetais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Tabaco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Atividade física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Fibras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Colecistectomia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Folato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DII: Retocolite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Acromegálicos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Obesidade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  <a:ea typeface="ＭＳ Ｐゴシック" charset="0"/>
                          <a:cs typeface="Arial" charset="0"/>
                        </a:rPr>
                        <a:t>Álcool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57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Captura de tela 2012-06-27 às 14.5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82954"/>
            <a:ext cx="5249333" cy="516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3700"/>
            <a:ext cx="66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HISTOLOGIA</a:t>
            </a:r>
            <a:endParaRPr lang="en-US" sz="3600" dirty="0"/>
          </a:p>
        </p:txBody>
      </p:sp>
      <p:pic>
        <p:nvPicPr>
          <p:cNvPr id="6" name="Picture 5" descr="polyp-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2082800"/>
            <a:ext cx="8024383" cy="2959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17533" y="2082800"/>
            <a:ext cx="25400" cy="33782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7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aptura de tela 2012-06-27 às 14.59.0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7" y="880533"/>
            <a:ext cx="8276020" cy="50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0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1"/>
          <a:stretch/>
        </p:blipFill>
        <p:spPr bwMode="auto">
          <a:xfrm>
            <a:off x="313606" y="1103842"/>
            <a:ext cx="8428758" cy="433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16906</TotalTime>
  <Words>300</Words>
  <Application>Microsoft Macintosh PowerPoint</Application>
  <PresentationFormat>On-screen Show (4:3)</PresentationFormat>
  <Paragraphs>99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Matheus Meyer</cp:lastModifiedBy>
  <cp:revision>78</cp:revision>
  <dcterms:created xsi:type="dcterms:W3CDTF">2014-08-11T12:17:45Z</dcterms:created>
  <dcterms:modified xsi:type="dcterms:W3CDTF">2015-09-14T00:44:07Z</dcterms:modified>
</cp:coreProperties>
</file>